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44"/>
    <p:restoredTop sz="94695"/>
  </p:normalViewPr>
  <p:slideViewPr>
    <p:cSldViewPr snapToGrid="0">
      <p:cViewPr varScale="1">
        <p:scale>
          <a:sx n="101" d="100"/>
          <a:sy n="101" d="100"/>
        </p:scale>
        <p:origin x="4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21EC3-4FDA-9565-478E-6AFF49B574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A244A8-C1E1-1298-4E81-7DE1811857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3F550-AAAC-6FB9-C9C9-C4D1483B2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F905-426D-BF4F-B5A3-A49173591328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22A8B-2173-36CD-E256-3D13D4AF9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3FC7E-F327-F49C-3480-253571E8F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BDD6-4E97-044D-899D-A495A5C0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59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0F45D-54CD-4B56-7230-A4F72619C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58C8B2-B5A1-4C49-01CA-7C76674802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B5108-94F6-74D4-64E4-B7E23BDDF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F905-426D-BF4F-B5A3-A49173591328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C3FB9-AD92-DF05-866C-1EAA78619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A954C-C2F8-037C-B32C-3EE7C21DA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BDD6-4E97-044D-899D-A495A5C0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6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417486-6DC2-5B81-FE79-0F74A342C6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AA2483-EE5D-23F3-7891-207DCB51C7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36A64-8AF7-77F8-C51D-45024F60B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F905-426D-BF4F-B5A3-A49173591328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65B29-6C7E-9EEA-40E0-55E078D9E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4D5AB-E21A-2538-E149-79C1B8C96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BDD6-4E97-044D-899D-A495A5C0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860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D9025-EB35-00BB-5669-357EBC320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DDF38-7ABA-53CA-074F-089337773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87AC0-2EEE-4582-0FF2-52B1EE6CF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F905-426D-BF4F-B5A3-A49173591328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49873-07DB-B46C-C59D-0AB60DFE3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C0251-50DC-8ACE-9942-5AB0AF1AB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BDD6-4E97-044D-899D-A495A5C0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68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F50E9-7755-7FC6-B52C-0B9F5C3F8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074502-8C11-039D-6D34-7FF6B3CEA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5A474-D38A-C321-6E2D-7FEEE8C7E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F905-426D-BF4F-B5A3-A49173591328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BB1E6-6CAE-1C93-8EA7-E5314FDF7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AC804-B5F8-472D-19E3-BA2285B1F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BDD6-4E97-044D-899D-A495A5C0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4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DD0C1-67DB-4CFF-D578-F56852D0C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961C8-F28B-EA51-016F-7627727E21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03B6E-C713-AFBE-6392-B1FD0B8C35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DB497C-4615-E3C6-9443-DEE127602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F905-426D-BF4F-B5A3-A49173591328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34A99D-BCC2-7C3E-B288-B85766275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EDB0CC-395B-3892-2BEA-D85C74F20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BDD6-4E97-044D-899D-A495A5C0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84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EAB7C-7486-C01E-E057-C4F8729F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1CA971-3653-643C-F5C4-C21B8D9A62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0CB950-49D4-F13F-E505-0CC52A18F2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0EB187-3043-2C0C-CAB3-DF03988623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23732D-9E37-DBE8-FBDE-3F91E937E7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21D515-5FB8-C4FD-C865-E3106C046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F905-426D-BF4F-B5A3-A49173591328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935EC8-D89F-7ECA-5ECE-BC8DD3F29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03AEFD-462B-0212-C729-203540B39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BDD6-4E97-044D-899D-A495A5C0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78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8F98D-B8E8-C14C-5942-5713BAFE1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B2483-3E39-90C2-0BB5-32FEC5757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F905-426D-BF4F-B5A3-A49173591328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FEE6D5-0662-3CEA-C334-BB535C98C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AFA93C-2B23-ED41-C4BE-382BCAE17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BDD6-4E97-044D-899D-A495A5C0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949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FF3DF7-12C9-6EB6-9A39-75EE70551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F905-426D-BF4F-B5A3-A49173591328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878CCD-EDF9-D45B-588F-2D1304402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E9BE81-884A-BCC6-E9A5-3225FD53B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BDD6-4E97-044D-899D-A495A5C0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889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EDD66-1ADC-2B28-07FC-B3D62FB3E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92D67-AEF3-4382-985F-95FA05EED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9204CD-5DD6-D4C3-B65F-F026D7E8E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1A7EAA-72EC-D12F-935B-A6E6D59A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F905-426D-BF4F-B5A3-A49173591328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26C0FF-7ABA-E17E-B1A9-6610D7B51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CF4222-3534-4F68-EBD7-2A14084CE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BDD6-4E97-044D-899D-A495A5C0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699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DA486-8E57-8D45-472B-EB1C3994A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6946F1-6D74-8904-41D5-D350E696EA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E733E4-54D3-2BE6-1555-F906949808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9ECF5A-A50A-9DC3-B639-7FB159997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F905-426D-BF4F-B5A3-A49173591328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466C5E-E306-4099-C19F-A5AFB8600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5E499F-CCCF-FA6A-440A-048CF6B25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7BDD6-4E97-044D-899D-A495A5C0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150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5581E6-FD0A-1417-3DFC-7435A9B8B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103370-9246-9E35-3CFB-90687B7E87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DFA7C-1D97-15B9-A641-26B0562075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AF905-426D-BF4F-B5A3-A49173591328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B49F1-D732-E849-A702-19F3E226A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77E6B-0FC4-C279-9D80-037EB335E4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7BDD6-4E97-044D-899D-A495A5C0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38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3FpZBAE" TargetMode="External"/><Relationship Id="rId2" Type="http://schemas.openxmlformats.org/officeDocument/2006/relationships/hyperlink" Target="https://github.com/frasertheking/RandomForestGeoscienc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it.ly/3KGqm6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ds.climate.copernicus.eu/cdsapp#!/dataset/reanalysis-era5-land-monthly-means?tab=overview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it.ly/3FpZBA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est Python Libraries for Machine Learning and Deep Learning | by Claire D.  Costa | Towards Data Science">
            <a:extLst>
              <a:ext uri="{FF2B5EF4-FFF2-40B4-BE49-F238E27FC236}">
                <a16:creationId xmlns:a16="http://schemas.microsoft.com/office/drawing/2014/main" id="{FF805D5B-F31B-3545-188F-06E69188B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1394" y="1038933"/>
            <a:ext cx="7639362" cy="4780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E47AC7-0975-34F1-3658-AC7C089DC1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196" y="1895693"/>
            <a:ext cx="4677103" cy="2387600"/>
          </a:xfrm>
        </p:spPr>
        <p:txBody>
          <a:bodyPr>
            <a:noAutofit/>
          </a:bodyPr>
          <a:lstStyle/>
          <a:p>
            <a:r>
              <a:rPr lang="en-US" sz="4400" dirty="0">
                <a:latin typeface="Helvetica" pitchFamily="2" charset="0"/>
              </a:rPr>
              <a:t>Python Data Processing and Machine Learning CFG Tutorial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F76017-52E8-4CD4-481A-E6EC17202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502976" y="4556125"/>
            <a:ext cx="9144000" cy="1655762"/>
          </a:xfrm>
        </p:spPr>
        <p:txBody>
          <a:bodyPr>
            <a:normAutofit/>
          </a:bodyPr>
          <a:lstStyle/>
          <a:p>
            <a:r>
              <a:rPr lang="en-US" sz="2600" dirty="0">
                <a:latin typeface="Helvetica" pitchFamily="2" charset="0"/>
              </a:rPr>
              <a:t>Fraser King – December 2022</a:t>
            </a:r>
          </a:p>
          <a:p>
            <a:r>
              <a:rPr lang="en-US" sz="2600" dirty="0">
                <a:latin typeface="Helvetica" pitchFamily="2" charset="0"/>
              </a:rPr>
              <a:t>University of Waterloo</a:t>
            </a:r>
          </a:p>
        </p:txBody>
      </p:sp>
    </p:spTree>
    <p:extLst>
      <p:ext uri="{BB962C8B-B14F-4D97-AF65-F5344CB8AC3E}">
        <p14:creationId xmlns:p14="http://schemas.microsoft.com/office/powerpoint/2010/main" val="2398133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1B000-1FEE-3FDC-711E-AB745F980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338" y="60329"/>
            <a:ext cx="10515600" cy="1325563"/>
          </a:xfrm>
        </p:spPr>
        <p:txBody>
          <a:bodyPr/>
          <a:lstStyle/>
          <a:p>
            <a:r>
              <a:rPr lang="en-US" dirty="0">
                <a:latin typeface="Helvetica" pitchFamily="2" charset="0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2F50F-B7DF-46AA-B738-EBF839D26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551" y="1667966"/>
            <a:ext cx="4280338" cy="4351338"/>
          </a:xfrm>
        </p:spPr>
        <p:txBody>
          <a:bodyPr>
            <a:normAutofit/>
          </a:bodyPr>
          <a:lstStyle/>
          <a:p>
            <a:r>
              <a:rPr lang="en-US" sz="2600" dirty="0">
                <a:latin typeface="Helvetica" pitchFamily="2" charset="0"/>
              </a:rPr>
              <a:t>Project Links</a:t>
            </a:r>
          </a:p>
          <a:p>
            <a:endParaRPr lang="en-US" sz="2600" dirty="0">
              <a:latin typeface="Helvetica" pitchFamily="2" charset="0"/>
            </a:endParaRPr>
          </a:p>
          <a:p>
            <a:r>
              <a:rPr lang="en-US" sz="2600" dirty="0">
                <a:latin typeface="Helvetica" pitchFamily="2" charset="0"/>
              </a:rPr>
              <a:t>Packages</a:t>
            </a:r>
          </a:p>
          <a:p>
            <a:endParaRPr lang="en-US" sz="2600" dirty="0">
              <a:latin typeface="Helvetica" pitchFamily="2" charset="0"/>
            </a:endParaRPr>
          </a:p>
          <a:p>
            <a:r>
              <a:rPr lang="en-US" sz="2600" dirty="0">
                <a:latin typeface="Helvetica" pitchFamily="2" charset="0"/>
              </a:rPr>
              <a:t>Example Problem</a:t>
            </a:r>
          </a:p>
          <a:p>
            <a:endParaRPr lang="en-US" sz="2600" dirty="0">
              <a:latin typeface="Helvetica" pitchFamily="2" charset="0"/>
            </a:endParaRPr>
          </a:p>
          <a:p>
            <a:r>
              <a:rPr lang="en-US" sz="2600" dirty="0">
                <a:latin typeface="Helvetica" pitchFamily="2" charset="0"/>
              </a:rPr>
              <a:t>Data</a:t>
            </a:r>
          </a:p>
          <a:p>
            <a:endParaRPr lang="en-US" sz="2600" dirty="0">
              <a:latin typeface="Helvetica" pitchFamily="2" charset="0"/>
            </a:endParaRPr>
          </a:p>
          <a:p>
            <a:r>
              <a:rPr lang="en-US" sz="2600" dirty="0">
                <a:latin typeface="Helvetica" pitchFamily="2" charset="0"/>
              </a:rPr>
              <a:t>Live Demo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3B4F32-5610-FE83-3284-4F2AC10AED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1889" y="1646946"/>
            <a:ext cx="5714480" cy="4255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8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1B000-1FEE-3FDC-711E-AB745F980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338" y="60329"/>
            <a:ext cx="10515600" cy="1325563"/>
          </a:xfrm>
        </p:spPr>
        <p:txBody>
          <a:bodyPr/>
          <a:lstStyle/>
          <a:p>
            <a:r>
              <a:rPr lang="en-US" dirty="0">
                <a:latin typeface="Helvetica" pitchFamily="2" charset="0"/>
              </a:rPr>
              <a:t>Project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2F50F-B7DF-46AA-B738-EBF839D26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4834" y="1870669"/>
            <a:ext cx="10515600" cy="4351338"/>
          </a:xfrm>
        </p:spPr>
        <p:txBody>
          <a:bodyPr>
            <a:normAutofit/>
          </a:bodyPr>
          <a:lstStyle/>
          <a:p>
            <a:r>
              <a:rPr lang="en-US" sz="2600" dirty="0" err="1">
                <a:latin typeface="Helvetica" pitchFamily="2" charset="0"/>
              </a:rPr>
              <a:t>Github</a:t>
            </a:r>
            <a:r>
              <a:rPr lang="en-US" sz="2600" dirty="0">
                <a:latin typeface="Helvetica" pitchFamily="2" charset="0"/>
              </a:rPr>
              <a:t>:</a:t>
            </a:r>
          </a:p>
          <a:p>
            <a:pPr marL="0" indent="0">
              <a:buNone/>
            </a:pPr>
            <a:r>
              <a:rPr lang="en-US" sz="2600" dirty="0">
                <a:latin typeface="Helvetica" pitchFamily="2" charset="0"/>
                <a:hlinkClick r:id="rId2"/>
              </a:rPr>
              <a:t>https://github.com/frasertheking/RandomForestGeosciences</a:t>
            </a:r>
            <a:endParaRPr lang="en-US" sz="2600" dirty="0">
              <a:latin typeface="Helvetica" pitchFamily="2" charset="0"/>
            </a:endParaRPr>
          </a:p>
          <a:p>
            <a:endParaRPr lang="en-US" sz="2600" dirty="0">
              <a:latin typeface="Helvetica" pitchFamily="2" charset="0"/>
            </a:endParaRPr>
          </a:p>
          <a:p>
            <a:r>
              <a:rPr lang="en-US" sz="2600" dirty="0">
                <a:latin typeface="Helvetica" pitchFamily="2" charset="0"/>
              </a:rPr>
              <a:t>Google </a:t>
            </a:r>
            <a:r>
              <a:rPr lang="en-US" sz="2600" dirty="0" err="1">
                <a:latin typeface="Helvetica" pitchFamily="2" charset="0"/>
              </a:rPr>
              <a:t>Colab</a:t>
            </a:r>
            <a:r>
              <a:rPr lang="en-US" sz="2600" dirty="0">
                <a:latin typeface="Helvetica" pitchFamily="2" charset="0"/>
              </a:rPr>
              <a:t>: </a:t>
            </a:r>
          </a:p>
          <a:p>
            <a:pPr marL="0" indent="0">
              <a:buNone/>
            </a:pPr>
            <a:r>
              <a:rPr lang="en-US" sz="2600" dirty="0">
                <a:latin typeface="Helvetica" pitchFamily="2" charset="0"/>
                <a:hlinkClick r:id="rId3"/>
              </a:rPr>
              <a:t>http://bit.ly/3FpZBAE</a:t>
            </a:r>
            <a:endParaRPr lang="en-US" sz="2600" b="1" dirty="0">
              <a:latin typeface="Helvetica" pitchFamily="2" charset="0"/>
            </a:endParaRPr>
          </a:p>
          <a:p>
            <a:endParaRPr lang="en-US" sz="2600" dirty="0">
              <a:latin typeface="Helvetica" pitchFamily="2" charset="0"/>
            </a:endParaRPr>
          </a:p>
          <a:p>
            <a:r>
              <a:rPr lang="en-US" sz="2600" dirty="0" err="1">
                <a:latin typeface="Helvetica" pitchFamily="2" charset="0"/>
              </a:rPr>
              <a:t>TowardsDataScience</a:t>
            </a:r>
            <a:r>
              <a:rPr lang="en-US" sz="2600" dirty="0">
                <a:latin typeface="Helvetica" pitchFamily="2" charset="0"/>
              </a:rPr>
              <a:t>: </a:t>
            </a:r>
          </a:p>
          <a:p>
            <a:pPr marL="0" indent="0">
              <a:buNone/>
            </a:pPr>
            <a:r>
              <a:rPr lang="en-US" sz="2600" dirty="0">
                <a:latin typeface="Helvetica" pitchFamily="2" charset="0"/>
                <a:hlinkClick r:id="rId4"/>
              </a:rPr>
              <a:t>https://bit.ly/3KGqm6g</a:t>
            </a:r>
            <a:endParaRPr lang="en-US" sz="2600" dirty="0">
              <a:latin typeface="Helvetica" pitchFamily="2" charset="0"/>
            </a:endParaRPr>
          </a:p>
          <a:p>
            <a:endParaRPr lang="en-US" sz="2600" dirty="0">
              <a:latin typeface="Helvetica" pitchFamily="2" charset="0"/>
            </a:endParaRPr>
          </a:p>
          <a:p>
            <a:endParaRPr lang="en-US" sz="26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119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2F50F-B7DF-46AA-B738-EBF839D26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1434" y="2051272"/>
            <a:ext cx="2924504" cy="4351338"/>
          </a:xfrm>
        </p:spPr>
        <p:txBody>
          <a:bodyPr>
            <a:normAutofit/>
          </a:bodyPr>
          <a:lstStyle/>
          <a:p>
            <a:r>
              <a:rPr lang="en-US" sz="2600" dirty="0" err="1">
                <a:latin typeface="Helvetica" pitchFamily="2" charset="0"/>
              </a:rPr>
              <a:t>gdown</a:t>
            </a:r>
            <a:endParaRPr lang="en-US" sz="2600" dirty="0">
              <a:latin typeface="Helvetica" pitchFamily="2" charset="0"/>
            </a:endParaRPr>
          </a:p>
          <a:p>
            <a:r>
              <a:rPr lang="en-US" sz="2600" dirty="0">
                <a:latin typeface="Helvetica" pitchFamily="2" charset="0"/>
              </a:rPr>
              <a:t>pandas</a:t>
            </a:r>
          </a:p>
          <a:p>
            <a:r>
              <a:rPr lang="en-US" sz="2600" dirty="0" err="1">
                <a:latin typeface="Helvetica" pitchFamily="2" charset="0"/>
              </a:rPr>
              <a:t>xarray</a:t>
            </a:r>
            <a:endParaRPr lang="en-US" sz="2600" dirty="0">
              <a:latin typeface="Helvetica" pitchFamily="2" charset="0"/>
            </a:endParaRPr>
          </a:p>
          <a:p>
            <a:r>
              <a:rPr lang="en-US" sz="2600" dirty="0" err="1">
                <a:latin typeface="Helvetica" pitchFamily="2" charset="0"/>
              </a:rPr>
              <a:t>cartopy</a:t>
            </a:r>
            <a:endParaRPr lang="en-US" sz="2600" dirty="0">
              <a:latin typeface="Helvetica" pitchFamily="2" charset="0"/>
            </a:endParaRPr>
          </a:p>
          <a:p>
            <a:r>
              <a:rPr lang="en-US" sz="2600" dirty="0" err="1">
                <a:latin typeface="Helvetica" pitchFamily="2" charset="0"/>
              </a:rPr>
              <a:t>regionmask</a:t>
            </a:r>
            <a:endParaRPr lang="en-US" sz="2600" dirty="0">
              <a:latin typeface="Helvetica" pitchFamily="2" charset="0"/>
            </a:endParaRPr>
          </a:p>
          <a:p>
            <a:r>
              <a:rPr lang="en-US" sz="2600" dirty="0" err="1">
                <a:latin typeface="Helvetica" pitchFamily="2" charset="0"/>
              </a:rPr>
              <a:t>rioxarray</a:t>
            </a:r>
            <a:endParaRPr lang="en-US" sz="2600" dirty="0">
              <a:latin typeface="Helvetica" pitchFamily="2" charset="0"/>
            </a:endParaRPr>
          </a:p>
          <a:p>
            <a:r>
              <a:rPr lang="en-US" sz="2600" dirty="0">
                <a:latin typeface="Helvetica" pitchFamily="2" charset="0"/>
              </a:rPr>
              <a:t>matplotlib</a:t>
            </a:r>
          </a:p>
          <a:p>
            <a:r>
              <a:rPr lang="en-US" sz="2600" dirty="0">
                <a:latin typeface="Helvetica" pitchFamily="2" charset="0"/>
              </a:rPr>
              <a:t>scikit-learn</a:t>
            </a:r>
          </a:p>
          <a:p>
            <a:r>
              <a:rPr lang="en-US" sz="2600" dirty="0" err="1">
                <a:latin typeface="Helvetica" pitchFamily="2" charset="0"/>
              </a:rPr>
              <a:t>scipy</a:t>
            </a:r>
            <a:endParaRPr lang="en-US" sz="2600" dirty="0">
              <a:latin typeface="Helvetica" pitchFamily="2" charset="0"/>
            </a:endParaRPr>
          </a:p>
          <a:p>
            <a:endParaRPr lang="en-US" sz="2600" dirty="0">
              <a:latin typeface="Helvetica" pitchFamily="2" charset="0"/>
            </a:endParaRPr>
          </a:p>
          <a:p>
            <a:endParaRPr lang="en-US" sz="2600" dirty="0">
              <a:latin typeface="Helvetica" pitchFamily="2" charset="0"/>
            </a:endParaRPr>
          </a:p>
          <a:p>
            <a:endParaRPr lang="en-US" sz="2600" dirty="0">
              <a:latin typeface="Helvetica" pitchFamily="2" charset="0"/>
            </a:endParaRPr>
          </a:p>
          <a:p>
            <a:endParaRPr lang="en-US" sz="2600" dirty="0">
              <a:latin typeface="Helvetica" pitchFamily="2" charset="0"/>
            </a:endParaRPr>
          </a:p>
          <a:p>
            <a:endParaRPr lang="en-US" sz="2600" dirty="0">
              <a:latin typeface="Helvetica" pitchFamily="2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C215DBA-C363-C343-A9A3-613F9DC53798}"/>
              </a:ext>
            </a:extLst>
          </p:cNvPr>
          <p:cNvSpPr txBox="1">
            <a:spLocks/>
          </p:cNvSpPr>
          <p:nvPr/>
        </p:nvSpPr>
        <p:spPr>
          <a:xfrm>
            <a:off x="866667" y="2015217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Helvetica" pitchFamily="2" charset="0"/>
              </a:rPr>
              <a:t>We will examine a variety of Python packages for downloading data, unpackaging and processing data, geospatial plotting, masking and, of course,  machine learning</a:t>
            </a:r>
          </a:p>
          <a:p>
            <a:endParaRPr lang="en-US" dirty="0">
              <a:latin typeface="Helvetica" pitchFamily="2" charset="0"/>
            </a:endParaRPr>
          </a:p>
          <a:p>
            <a:r>
              <a:rPr lang="en-US" dirty="0">
                <a:latin typeface="Helvetica" pitchFamily="2" charset="0"/>
              </a:rPr>
              <a:t>All packages will be provided in the Google </a:t>
            </a:r>
            <a:r>
              <a:rPr lang="en-US" dirty="0" err="1">
                <a:latin typeface="Helvetica" pitchFamily="2" charset="0"/>
              </a:rPr>
              <a:t>Colab</a:t>
            </a:r>
            <a:r>
              <a:rPr lang="en-US" dirty="0">
                <a:latin typeface="Helvetica" pitchFamily="2" charset="0"/>
              </a:rPr>
              <a:t> notebook with links to relevant documentation</a:t>
            </a:r>
          </a:p>
          <a:p>
            <a:endParaRPr lang="en-US" dirty="0">
              <a:latin typeface="Helvetica" pitchFamily="2" charset="0"/>
            </a:endParaRPr>
          </a:p>
          <a:p>
            <a:r>
              <a:rPr lang="en-US" dirty="0">
                <a:latin typeface="Helvetica" pitchFamily="2" charset="0"/>
              </a:rPr>
              <a:t>Using Python version </a:t>
            </a:r>
            <a:r>
              <a:rPr lang="en-US" b="1" dirty="0">
                <a:latin typeface="Helvetica" pitchFamily="2" charset="0"/>
              </a:rPr>
              <a:t>3.8.16</a:t>
            </a:r>
          </a:p>
          <a:p>
            <a:endParaRPr lang="en-US" dirty="0">
              <a:latin typeface="Helvetica" pitchFamily="2" charset="0"/>
            </a:endParaRPr>
          </a:p>
          <a:p>
            <a:endParaRPr lang="en-US" dirty="0">
              <a:latin typeface="Helvetica" pitchFamily="2" charset="0"/>
            </a:endParaRPr>
          </a:p>
          <a:p>
            <a:endParaRPr lang="en-US" dirty="0">
              <a:latin typeface="Helvetica" pitchFamily="2" charset="0"/>
            </a:endParaRPr>
          </a:p>
          <a:p>
            <a:endParaRPr lang="en-US" dirty="0">
              <a:latin typeface="Helvetica" pitchFamily="2" charset="0"/>
            </a:endParaRPr>
          </a:p>
          <a:p>
            <a:endParaRPr lang="en-US" dirty="0">
              <a:latin typeface="Helvetica" pitchFamily="2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BE1B3C78-BB0F-F2BA-769C-958D250B37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056" y="919167"/>
            <a:ext cx="4132882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3360DDB-2146-017E-942E-97A0A69AE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338" y="60329"/>
            <a:ext cx="10515600" cy="1325563"/>
          </a:xfrm>
        </p:spPr>
        <p:txBody>
          <a:bodyPr/>
          <a:lstStyle/>
          <a:p>
            <a:r>
              <a:rPr lang="en-US" dirty="0">
                <a:latin typeface="Helvetica" pitchFamily="2" charset="0"/>
              </a:rPr>
              <a:t>Packages</a:t>
            </a:r>
          </a:p>
        </p:txBody>
      </p:sp>
    </p:spTree>
    <p:extLst>
      <p:ext uri="{BB962C8B-B14F-4D97-AF65-F5344CB8AC3E}">
        <p14:creationId xmlns:p14="http://schemas.microsoft.com/office/powerpoint/2010/main" val="917751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1B000-1FEE-3FDC-711E-AB745F980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338" y="60329"/>
            <a:ext cx="10515600" cy="1325563"/>
          </a:xfrm>
        </p:spPr>
        <p:txBody>
          <a:bodyPr/>
          <a:lstStyle/>
          <a:p>
            <a:r>
              <a:rPr lang="en-US" dirty="0">
                <a:latin typeface="Helvetica" pitchFamily="2" charset="0"/>
              </a:rPr>
              <a:t>Example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2F50F-B7DF-46AA-B738-EBF839D26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4834" y="1957755"/>
            <a:ext cx="10515600" cy="4351338"/>
          </a:xfrm>
        </p:spPr>
        <p:txBody>
          <a:bodyPr>
            <a:normAutofit/>
          </a:bodyPr>
          <a:lstStyle/>
          <a:p>
            <a:r>
              <a:rPr lang="en-US" sz="2600" dirty="0">
                <a:latin typeface="Helvetica" pitchFamily="2" charset="0"/>
              </a:rPr>
              <a:t>How accurately can we predict monthly snowmelt data from other climate variable covariates in Ontario at 9km resolution?</a:t>
            </a:r>
          </a:p>
          <a:p>
            <a:endParaRPr lang="en-US" sz="2600" dirty="0">
              <a:latin typeface="Helvetica" pitchFamily="2" charset="0"/>
            </a:endParaRPr>
          </a:p>
          <a:p>
            <a:r>
              <a:rPr lang="en-US" sz="2600" dirty="0">
                <a:latin typeface="Helvetica" pitchFamily="2" charset="0"/>
              </a:rPr>
              <a:t>Is this a classification or regression problem? A supervised or unsupervised problem? Linear or nonlinear?</a:t>
            </a:r>
          </a:p>
          <a:p>
            <a:endParaRPr lang="en-US" sz="2600" dirty="0">
              <a:latin typeface="Helvetica" pitchFamily="2" charset="0"/>
            </a:endParaRPr>
          </a:p>
          <a:p>
            <a:r>
              <a:rPr lang="en-US" sz="2600" dirty="0">
                <a:latin typeface="Helvetica" pitchFamily="2" charset="0"/>
              </a:rPr>
              <a:t>Let’s download some climate data from ECMWF and perform tests using different models to see what levels of accuracy we can get using different predictor combinations</a:t>
            </a:r>
          </a:p>
          <a:p>
            <a:endParaRPr lang="en-US" sz="2600" dirty="0">
              <a:latin typeface="Helvetica" pitchFamily="2" charset="0"/>
            </a:endParaRPr>
          </a:p>
          <a:p>
            <a:endParaRPr lang="en-US" sz="26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1B000-1FEE-3FDC-711E-AB745F980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338" y="60329"/>
            <a:ext cx="10515600" cy="1325563"/>
          </a:xfrm>
        </p:spPr>
        <p:txBody>
          <a:bodyPr/>
          <a:lstStyle/>
          <a:p>
            <a:r>
              <a:rPr lang="en-US" dirty="0">
                <a:latin typeface="Helvetica" pitchFamily="2" charset="0"/>
              </a:rPr>
              <a:t>ERA5-Land monthly averaged data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F770DDA-5BB8-3BB8-3476-4D5D13FEFA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338" y="1672642"/>
            <a:ext cx="5336009" cy="2844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E29E2BE-AD0D-E2C9-6452-48D7244B9F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7565" y="1706788"/>
            <a:ext cx="5199743" cy="278162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3D01BA8-4DE0-574E-AABF-95B3209E8075}"/>
              </a:ext>
            </a:extLst>
          </p:cNvPr>
          <p:cNvSpPr txBox="1"/>
          <p:nvPr/>
        </p:nvSpPr>
        <p:spPr>
          <a:xfrm>
            <a:off x="457200" y="5013164"/>
            <a:ext cx="11277599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Helvetica" pitchFamily="2" charset="0"/>
              </a:rPr>
              <a:t>We download 10 years of monthly data (2010 – 2020) from ERA5-Land (</a:t>
            </a:r>
            <a:r>
              <a:rPr lang="en-CA" sz="2600" b="0" i="0" dirty="0">
                <a:effectLst/>
                <a:latin typeface="Roboto" panose="02000000000000000000" pitchFamily="2" charset="0"/>
                <a:hlinkClick r:id="rId4"/>
              </a:rPr>
              <a:t>https://cds.climate.copernicus.eu/cdsapp#!/dataset/reanalysis-era5-land-monthly-means?tab=overview</a:t>
            </a:r>
            <a:r>
              <a:rPr lang="en-CA" sz="2600" b="0" i="0" dirty="0">
                <a:effectLst/>
                <a:latin typeface="Roboto" panose="02000000000000000000" pitchFamily="2" charset="0"/>
              </a:rPr>
              <a:t>) and load it into Google </a:t>
            </a:r>
            <a:r>
              <a:rPr lang="en-CA" sz="2600" b="0" i="0" dirty="0" err="1">
                <a:effectLst/>
                <a:latin typeface="Roboto" panose="02000000000000000000" pitchFamily="2" charset="0"/>
              </a:rPr>
              <a:t>Colab</a:t>
            </a:r>
            <a:endParaRPr lang="en-US" sz="26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763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1B000-1FEE-3FDC-711E-AB745F980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338" y="60329"/>
            <a:ext cx="10515600" cy="1325563"/>
          </a:xfrm>
        </p:spPr>
        <p:txBody>
          <a:bodyPr/>
          <a:lstStyle/>
          <a:p>
            <a:r>
              <a:rPr lang="en-US" dirty="0">
                <a:latin typeface="Helvetica" pitchFamily="2" charset="0"/>
              </a:rPr>
              <a:t>ERA5-L Variable Reference Sheet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8859B41-465B-5E92-6B02-6D00374820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304433"/>
              </p:ext>
            </p:extLst>
          </p:nvPr>
        </p:nvGraphicFramePr>
        <p:xfrm>
          <a:off x="1229211" y="1892328"/>
          <a:ext cx="9756727" cy="407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4830">
                  <a:extLst>
                    <a:ext uri="{9D8B030D-6E8A-4147-A177-3AD203B41FA5}">
                      <a16:colId xmlns:a16="http://schemas.microsoft.com/office/drawing/2014/main" val="3199541333"/>
                    </a:ext>
                  </a:extLst>
                </a:gridCol>
                <a:gridCol w="3141595">
                  <a:extLst>
                    <a:ext uri="{9D8B030D-6E8A-4147-A177-3AD203B41FA5}">
                      <a16:colId xmlns:a16="http://schemas.microsoft.com/office/drawing/2014/main" val="1440694695"/>
                    </a:ext>
                  </a:extLst>
                </a:gridCol>
                <a:gridCol w="2827606">
                  <a:extLst>
                    <a:ext uri="{9D8B030D-6E8A-4147-A177-3AD203B41FA5}">
                      <a16:colId xmlns:a16="http://schemas.microsoft.com/office/drawing/2014/main" val="2643886268"/>
                    </a:ext>
                  </a:extLst>
                </a:gridCol>
                <a:gridCol w="2222696">
                  <a:extLst>
                    <a:ext uri="{9D8B030D-6E8A-4147-A177-3AD203B41FA5}">
                      <a16:colId xmlns:a16="http://schemas.microsoft.com/office/drawing/2014/main" val="1692345617"/>
                    </a:ext>
                  </a:extLst>
                </a:gridCol>
              </a:tblGrid>
              <a:tr h="33589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itchFamily="2" charset="0"/>
                        </a:rPr>
                        <a:t>Short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itchFamily="2" charset="0"/>
                        </a:rPr>
                        <a:t>Long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itchFamily="2" charset="0"/>
                        </a:rPr>
                        <a:t>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itchFamily="2" charset="0"/>
                        </a:rPr>
                        <a:t>Variable 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9850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Helvetica" pitchFamily="2" charset="0"/>
                        </a:rPr>
                        <a:t>smlt</a:t>
                      </a:r>
                      <a:endParaRPr lang="en-US" dirty="0">
                        <a:latin typeface="Helvetica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itchFamily="2" charset="0"/>
                        </a:rPr>
                        <a:t>Snowmelt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Helvetica" pitchFamily="2" charset="0"/>
                        </a:rPr>
                        <a:t>(m of water equivalent)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Helvetica" pitchFamily="2" charset="0"/>
                        </a:rPr>
                        <a:t>Response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6427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itchFamily="2" charset="0"/>
                        </a:rPr>
                        <a:t>t2m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itchFamily="2" charset="0"/>
                        </a:rPr>
                        <a:t>2 meter temperature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itchFamily="2" charset="0"/>
                        </a:rPr>
                        <a:t>(K)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itchFamily="2" charset="0"/>
                        </a:rPr>
                        <a:t>Predictor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262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Helvetica" pitchFamily="2" charset="0"/>
                        </a:rPr>
                        <a:t>tp</a:t>
                      </a:r>
                      <a:endParaRPr lang="en-US" dirty="0">
                        <a:latin typeface="Helvetica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itchFamily="2" charset="0"/>
                        </a:rPr>
                        <a:t>Total precipitation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itchFamily="2" charset="0"/>
                        </a:rPr>
                        <a:t>(m)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itchFamily="2" charset="0"/>
                        </a:rPr>
                        <a:t>Predictor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9066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Helvetica" pitchFamily="2" charset="0"/>
                        </a:rPr>
                        <a:t>rsn</a:t>
                      </a:r>
                      <a:endParaRPr lang="en-US" dirty="0">
                        <a:latin typeface="Helvetica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itchFamily="2" charset="0"/>
                        </a:rPr>
                        <a:t>Snow density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Helvetica" pitchFamily="2" charset="0"/>
                        </a:rPr>
                        <a:t>(kg m**-3)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itchFamily="2" charset="0"/>
                        </a:rPr>
                        <a:t>Predictor</a:t>
                      </a:r>
                      <a:endParaRPr lang="en-US" sz="1800" dirty="0">
                        <a:latin typeface="Helvetic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155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Helvetica" pitchFamily="2" charset="0"/>
                        </a:rPr>
                        <a:t>sde</a:t>
                      </a:r>
                      <a:endParaRPr lang="en-US" dirty="0">
                        <a:latin typeface="Helvetica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itchFamily="2" charset="0"/>
                        </a:rPr>
                        <a:t>Snow depth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itchFamily="2" charset="0"/>
                        </a:rPr>
                        <a:t>(m)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itchFamily="2" charset="0"/>
                        </a:rPr>
                        <a:t>Predictor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732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itchFamily="2" charset="0"/>
                        </a:rPr>
                        <a:t>sf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itchFamily="2" charset="0"/>
                        </a:rPr>
                        <a:t>Snowfall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Helvetica" pitchFamily="2" charset="0"/>
                        </a:rPr>
                        <a:t>(m of water equivalent)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itchFamily="2" charset="0"/>
                        </a:rPr>
                        <a:t>Predictor</a:t>
                      </a:r>
                      <a:endParaRPr lang="en-US" sz="1800" dirty="0">
                        <a:latin typeface="Helvetic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052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Helvetica" pitchFamily="2" charset="0"/>
                        </a:rPr>
                        <a:t>slhf</a:t>
                      </a:r>
                      <a:endParaRPr lang="en-US" dirty="0">
                        <a:latin typeface="Helvetica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itchFamily="2" charset="0"/>
                        </a:rPr>
                        <a:t>Surface latent heat flux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Helvetica" pitchFamily="2" charset="0"/>
                        </a:rPr>
                        <a:t>(J m**-2)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itchFamily="2" charset="0"/>
                        </a:rPr>
                        <a:t>Predictor</a:t>
                      </a:r>
                      <a:endParaRPr lang="en-US" sz="1800" dirty="0">
                        <a:latin typeface="Helvetic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2549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Helvetica" pitchFamily="2" charset="0"/>
                        </a:rPr>
                        <a:t>ssr</a:t>
                      </a:r>
                      <a:endParaRPr lang="en-US" dirty="0">
                        <a:latin typeface="Helvetica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Helvetica" pitchFamily="2" charset="0"/>
                        </a:rPr>
                        <a:t>Surface net solar radiation </a:t>
                      </a:r>
                      <a:endParaRPr lang="en-US" dirty="0">
                        <a:latin typeface="Helvetica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Helvetica" pitchFamily="2" charset="0"/>
                        </a:rPr>
                        <a:t>(J m**-2)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itchFamily="2" charset="0"/>
                        </a:rPr>
                        <a:t>Predictor</a:t>
                      </a:r>
                      <a:endParaRPr lang="en-US" sz="1800" dirty="0">
                        <a:latin typeface="Helvetic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0662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itchFamily="2" charset="0"/>
                        </a:rPr>
                        <a:t>str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Helvetica" pitchFamily="2" charset="0"/>
                        </a:rPr>
                        <a:t>Surface net thermal radiation </a:t>
                      </a:r>
                      <a:endParaRPr lang="en-US" dirty="0">
                        <a:latin typeface="Helvetica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Helvetica" pitchFamily="2" charset="0"/>
                        </a:rPr>
                        <a:t>(J m**-2)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itchFamily="2" charset="0"/>
                        </a:rPr>
                        <a:t>Predictor</a:t>
                      </a:r>
                      <a:endParaRPr lang="en-US" sz="1800" dirty="0">
                        <a:latin typeface="Helvetic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463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Helvetica" pitchFamily="2" charset="0"/>
                        </a:rPr>
                        <a:t>sshf</a:t>
                      </a:r>
                      <a:endParaRPr lang="en-US" dirty="0">
                        <a:latin typeface="Helvetica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Helvetica" pitchFamily="2" charset="0"/>
                        </a:rPr>
                        <a:t>Surface sensible heat flux</a:t>
                      </a:r>
                      <a:endParaRPr lang="en-US" dirty="0">
                        <a:latin typeface="Helvetica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Helvetica" pitchFamily="2" charset="0"/>
                        </a:rPr>
                        <a:t>(J m**-2)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itchFamily="2" charset="0"/>
                        </a:rPr>
                        <a:t>Predictor</a:t>
                      </a:r>
                      <a:endParaRPr lang="en-US" sz="1800" dirty="0">
                        <a:latin typeface="Helvetic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593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097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1B000-1FEE-3FDC-711E-AB745F980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338" y="60329"/>
            <a:ext cx="10515600" cy="1325563"/>
          </a:xfrm>
        </p:spPr>
        <p:txBody>
          <a:bodyPr/>
          <a:lstStyle/>
          <a:p>
            <a:r>
              <a:rPr lang="en-US" dirty="0">
                <a:latin typeface="Helvetica" pitchFamily="2" charset="0"/>
              </a:rPr>
              <a:t>Live Demo</a:t>
            </a:r>
          </a:p>
        </p:txBody>
      </p:sp>
      <p:pic>
        <p:nvPicPr>
          <p:cNvPr id="3074" name="Picture 2" descr="Live Demos - Cyber Security Conclave">
            <a:extLst>
              <a:ext uri="{FF2B5EF4-FFF2-40B4-BE49-F238E27FC236}">
                <a16:creationId xmlns:a16="http://schemas.microsoft.com/office/drawing/2014/main" id="{D9CB90B6-71EF-E21F-46F3-A33B75726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374" y="2010340"/>
            <a:ext cx="6524450" cy="3716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16F18982-2D6B-E90E-BA0D-BD16595DB8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744" y="2140969"/>
            <a:ext cx="3829948" cy="235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3DCF717-19E0-E12B-15AD-C60D5EA86BB3}"/>
              </a:ext>
            </a:extLst>
          </p:cNvPr>
          <p:cNvSpPr txBox="1"/>
          <p:nvPr/>
        </p:nvSpPr>
        <p:spPr>
          <a:xfrm>
            <a:off x="8019121" y="4539232"/>
            <a:ext cx="6495142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Helvetica" pitchFamily="2" charset="0"/>
              </a:rPr>
              <a:t>Google </a:t>
            </a:r>
            <a:r>
              <a:rPr lang="en-US" sz="2600" dirty="0" err="1">
                <a:latin typeface="Helvetica" pitchFamily="2" charset="0"/>
              </a:rPr>
              <a:t>Colab</a:t>
            </a:r>
            <a:r>
              <a:rPr lang="en-US" sz="2600" dirty="0">
                <a:latin typeface="Helvetica" pitchFamily="2" charset="0"/>
              </a:rPr>
              <a:t>: </a:t>
            </a:r>
          </a:p>
          <a:p>
            <a:pPr marL="0" indent="0">
              <a:buNone/>
            </a:pPr>
            <a:r>
              <a:rPr lang="en-US" sz="2600" dirty="0">
                <a:latin typeface="Helvetica" pitchFamily="2" charset="0"/>
                <a:hlinkClick r:id="rId4"/>
              </a:rPr>
              <a:t>http://bit.ly/3FpZBAE</a:t>
            </a:r>
            <a:endParaRPr lang="en-US" sz="2600" b="1" dirty="0">
              <a:latin typeface="Helvetica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3F18BB-4988-273F-F690-1BDDDB2A9CEE}"/>
              </a:ext>
            </a:extLst>
          </p:cNvPr>
          <p:cNvSpPr txBox="1"/>
          <p:nvPr/>
        </p:nvSpPr>
        <p:spPr>
          <a:xfrm>
            <a:off x="1728094" y="1591827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" pitchFamily="2" charset="0"/>
              </a:rPr>
              <a:t>Fraser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9DD75F6-0EE2-5429-E775-F98D9F644273}"/>
              </a:ext>
            </a:extLst>
          </p:cNvPr>
          <p:cNvCxnSpPr>
            <a:cxnSpLocks/>
          </p:cNvCxnSpPr>
          <p:nvPr/>
        </p:nvCxnSpPr>
        <p:spPr>
          <a:xfrm>
            <a:off x="2347380" y="1911978"/>
            <a:ext cx="720872" cy="45798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4921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</TotalTime>
  <Words>346</Words>
  <Application>Microsoft Macintosh PowerPoint</Application>
  <PresentationFormat>Widescreen</PresentationFormat>
  <Paragraphs>100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Helvetica</vt:lpstr>
      <vt:lpstr>Roboto</vt:lpstr>
      <vt:lpstr>Office Theme</vt:lpstr>
      <vt:lpstr>Python Data Processing and Machine Learning CFG Tutorial</vt:lpstr>
      <vt:lpstr>Overview</vt:lpstr>
      <vt:lpstr>Project Links</vt:lpstr>
      <vt:lpstr>Packages</vt:lpstr>
      <vt:lpstr>Example Problem</vt:lpstr>
      <vt:lpstr>ERA5-Land monthly averaged data</vt:lpstr>
      <vt:lpstr>ERA5-L Variable Reference Sheet</vt:lpstr>
      <vt:lpstr>Live Demo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 asd</dc:title>
  <dc:creator>Fraser King</dc:creator>
  <cp:lastModifiedBy>Fraser King</cp:lastModifiedBy>
  <cp:revision>47</cp:revision>
  <dcterms:created xsi:type="dcterms:W3CDTF">2022-12-13T23:50:50Z</dcterms:created>
  <dcterms:modified xsi:type="dcterms:W3CDTF">2022-12-15T02:47:16Z</dcterms:modified>
</cp:coreProperties>
</file>